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70" r:id="rId5"/>
    <p:sldId id="271" r:id="rId6"/>
    <p:sldId id="276" r:id="rId7"/>
    <p:sldId id="284" r:id="rId8"/>
    <p:sldId id="286" r:id="rId9"/>
    <p:sldId id="275" r:id="rId10"/>
    <p:sldId id="274" r:id="rId11"/>
    <p:sldId id="277" r:id="rId12"/>
    <p:sldId id="278" r:id="rId13"/>
    <p:sldId id="279" r:id="rId14"/>
    <p:sldId id="282" r:id="rId15"/>
    <p:sldId id="283" r:id="rId16"/>
    <p:sldId id="285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BE1"/>
          </a:solidFill>
        </a:fill>
      </a:tcStyle>
    </a:wholeTbl>
    <a:band2H>
      <a:tcTxStyle/>
      <a:tcStyle>
        <a:tcBdr/>
        <a:fill>
          <a:solidFill>
            <a:srgbClr val="E7EE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CCCC"/>
          </a:solidFill>
        </a:fill>
      </a:tcStyle>
    </a:wholeTbl>
    <a:band2H>
      <a:tcTxStyle/>
      <a:tcStyle>
        <a:tcBdr/>
        <a:fill>
          <a:solidFill>
            <a:srgbClr val="F4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0DA"/>
          </a:solidFill>
        </a:fill>
      </a:tcStyle>
    </a:wholeTbl>
    <a:band2H>
      <a:tcTxStyle/>
      <a:tcStyle>
        <a:tcBdr/>
        <a:fill>
          <a:solidFill>
            <a:srgbClr val="E8E9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43864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1432560" y="359897"/>
            <a:ext cx="7406641" cy="1472185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half" idx="1"/>
          </p:nvPr>
        </p:nvSpPr>
        <p:spPr>
          <a:xfrm>
            <a:off x="1432560" y="1850064"/>
            <a:ext cx="7406641" cy="1752601"/>
          </a:xfrm>
          <a:prstGeom prst="rect">
            <a:avLst/>
          </a:prstGeom>
        </p:spPr>
        <p:txBody>
          <a:bodyPr lIns="0" tIns="0" rIns="0" bIns="0"/>
          <a:lstStyle>
            <a:lvl1pPr marL="0" indent="27432">
              <a:buClrTx/>
              <a:buSzTx/>
              <a:buFontTx/>
              <a:buNone/>
              <a:defRPr sz="2600">
                <a:solidFill>
                  <a:srgbClr val="351209"/>
                </a:solidFill>
              </a:defRPr>
            </a:lvl1pPr>
            <a:lvl2pPr marL="0" indent="457200">
              <a:buClrTx/>
              <a:buSzTx/>
              <a:buFontTx/>
              <a:buNone/>
              <a:defRPr sz="2600">
                <a:solidFill>
                  <a:srgbClr val="351209"/>
                </a:solidFill>
              </a:defRPr>
            </a:lvl2pPr>
            <a:lvl3pPr marL="0" indent="914400">
              <a:buClrTx/>
              <a:buSzTx/>
              <a:buFontTx/>
              <a:buNone/>
              <a:defRPr sz="2600">
                <a:solidFill>
                  <a:srgbClr val="351209"/>
                </a:solidFill>
              </a:defRPr>
            </a:lvl3pPr>
            <a:lvl4pPr marL="0" indent="1371600">
              <a:buClrTx/>
              <a:buSzTx/>
              <a:buFontTx/>
              <a:buNone/>
              <a:defRPr sz="2600">
                <a:solidFill>
                  <a:srgbClr val="351209"/>
                </a:solidFill>
              </a:defRPr>
            </a:lvl4pPr>
            <a:lvl5pPr marL="0" indent="1828800">
              <a:buClrTx/>
              <a:buSzTx/>
              <a:buFontTx/>
              <a:buNone/>
              <a:defRPr sz="2600">
                <a:solidFill>
                  <a:srgbClr val="35120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/>
          <p:nvPr/>
        </p:nvSpPr>
        <p:spPr>
          <a:xfrm>
            <a:off x="921433" y="1413801"/>
            <a:ext cx="210312" cy="210313"/>
          </a:xfrm>
          <a:prstGeom prst="ellipse">
            <a:avLst/>
          </a:prstGeom>
          <a:gradFill>
            <a:gsLst>
              <a:gs pos="0">
                <a:srgbClr val="D9F4FF">
                  <a:alpha val="95000"/>
                </a:srgbClr>
              </a:gs>
              <a:gs pos="50000">
                <a:srgbClr val="C1E3F1">
                  <a:alpha val="90000"/>
                </a:srgbClr>
              </a:gs>
              <a:gs pos="95000">
                <a:srgbClr val="66C8E9">
                  <a:alpha val="88000"/>
                </a:srgbClr>
              </a:gs>
              <a:gs pos="100000">
                <a:srgbClr val="00AAD5">
                  <a:alpha val="85000"/>
                </a:srgbClr>
              </a:gs>
            </a:gsLst>
            <a:path path="circle">
              <a:fillToRect l="37721" t="-19636" r="62278" b="119636"/>
            </a:path>
          </a:gradFill>
          <a:ln w="3175" cap="rnd">
            <a:solidFill>
              <a:srgbClr val="308DA4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9" name="Shape 19"/>
          <p:cNvSpPr/>
          <p:nvPr/>
        </p:nvSpPr>
        <p:spPr>
          <a:xfrm>
            <a:off x="1157175" y="1345015"/>
            <a:ext cx="64009" cy="64009"/>
          </a:xfrm>
          <a:prstGeom prst="ellipse">
            <a:avLst/>
          </a:prstGeom>
          <a:ln w="12700" cap="rnd">
            <a:solidFill>
              <a:srgbClr val="317F93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6858000" y="274639"/>
            <a:ext cx="18288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143000" y="274639"/>
            <a:ext cx="55626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282889" y="-54"/>
            <a:ext cx="6858001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1" cy="2286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500"/>
              </a:lnSpc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2578392" y="1066800"/>
            <a:ext cx="6400801" cy="1509713"/>
          </a:xfrm>
          <a:prstGeom prst="rect">
            <a:avLst/>
          </a:prstGeom>
        </p:spPr>
        <p:txBody>
          <a:bodyPr anchor="b"/>
          <a:lstStyle>
            <a:lvl1pPr marL="0" indent="18288">
              <a:lnSpc>
                <a:spcPts val="23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351209"/>
                </a:solidFill>
              </a:defRPr>
            </a:lvl1pPr>
            <a:lvl2pPr marL="0" indent="402336">
              <a:lnSpc>
                <a:spcPts val="23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351209"/>
                </a:solidFill>
              </a:defRPr>
            </a:lvl2pPr>
            <a:lvl3pPr marL="0" indent="658367">
              <a:lnSpc>
                <a:spcPts val="23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351209"/>
                </a:solidFill>
              </a:defRPr>
            </a:lvl3pPr>
            <a:lvl4pPr marL="0" indent="923544">
              <a:lnSpc>
                <a:spcPts val="23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351209"/>
                </a:solidFill>
              </a:defRPr>
            </a:lvl4pPr>
            <a:lvl5pPr marL="0" indent="1115567">
              <a:lnSpc>
                <a:spcPts val="2300"/>
              </a:lnSpc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35120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38000" dir="10800000" rotWithShape="0">
              <a:srgbClr val="706B6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0" name="Shape 40"/>
          <p:cNvSpPr/>
          <p:nvPr/>
        </p:nvSpPr>
        <p:spPr>
          <a:xfrm>
            <a:off x="2172321" y="2814655"/>
            <a:ext cx="210313" cy="210313"/>
          </a:xfrm>
          <a:prstGeom prst="ellipse">
            <a:avLst/>
          </a:prstGeom>
          <a:gradFill>
            <a:gsLst>
              <a:gs pos="0">
                <a:srgbClr val="D9F4FF">
                  <a:alpha val="95000"/>
                </a:srgbClr>
              </a:gs>
              <a:gs pos="50000">
                <a:srgbClr val="C1E3F1">
                  <a:alpha val="90000"/>
                </a:srgbClr>
              </a:gs>
              <a:gs pos="95000">
                <a:srgbClr val="66C8E9">
                  <a:alpha val="88000"/>
                </a:srgbClr>
              </a:gs>
              <a:gs pos="100000">
                <a:srgbClr val="00AAD5">
                  <a:alpha val="85000"/>
                </a:srgbClr>
              </a:gs>
            </a:gsLst>
            <a:path path="circle">
              <a:fillToRect l="37721" t="-19636" r="62278" b="119636"/>
            </a:path>
          </a:gradFill>
          <a:ln w="3175" cap="rnd">
            <a:solidFill>
              <a:srgbClr val="308DA4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41" name="Shape 41"/>
          <p:cNvSpPr/>
          <p:nvPr/>
        </p:nvSpPr>
        <p:spPr>
          <a:xfrm>
            <a:off x="2408064" y="2745869"/>
            <a:ext cx="64009" cy="64009"/>
          </a:xfrm>
          <a:prstGeom prst="ellipse">
            <a:avLst/>
          </a:prstGeom>
          <a:ln w="12700" cap="rnd">
            <a:solidFill>
              <a:srgbClr val="317F93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1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half" idx="1"/>
          </p:nvPr>
        </p:nvSpPr>
        <p:spPr>
          <a:xfrm>
            <a:off x="1435608" y="1524000"/>
            <a:ext cx="3657601" cy="46634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679704" indent="-277368">
              <a:defRPr sz="2800"/>
            </a:lvl2pPr>
            <a:lvl3pPr marL="978407" indent="-320039">
              <a:defRPr sz="2800"/>
            </a:lvl3pPr>
            <a:lvl4pPr marL="1193800" indent="-270255">
              <a:defRPr sz="2800"/>
            </a:lvl4pPr>
            <a:lvl5pPr marL="1400047" indent="-28448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1"/>
          </a:xfrm>
          <a:prstGeom prst="rect">
            <a:avLst/>
          </a:prstGeom>
        </p:spPr>
        <p:txBody>
          <a:bodyPr/>
          <a:lstStyle>
            <a:lvl1pPr algn="ctr">
              <a:defRPr sz="4500" b="1"/>
            </a:lvl1pPr>
          </a:lstStyle>
          <a:p>
            <a:r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457200" y="328278"/>
            <a:ext cx="4023360" cy="640081"/>
          </a:xfrm>
          <a:prstGeom prst="rect">
            <a:avLst/>
          </a:prstGeom>
          <a:solidFill>
            <a:srgbClr val="FFFFFF"/>
          </a:solidFill>
          <a:ln w="10795">
            <a:solidFill>
              <a:srgbClr val="FFFFFF"/>
            </a:solidFill>
            <a:miter lim="800000"/>
          </a:ln>
        </p:spPr>
        <p:txBody>
          <a:bodyPr anchor="ctr"/>
          <a:lstStyle>
            <a:lvl1pPr marL="0" indent="64007">
              <a:spcBef>
                <a:spcPts val="100"/>
              </a:spcBef>
              <a:buClrTx/>
              <a:buSzTx/>
              <a:buFontTx/>
              <a:buNone/>
              <a:defRPr sz="1900"/>
            </a:lvl1pPr>
            <a:lvl2pPr marL="0" indent="402336">
              <a:spcBef>
                <a:spcPts val="100"/>
              </a:spcBef>
              <a:buClrTx/>
              <a:buSzTx/>
              <a:buFontTx/>
              <a:buNone/>
              <a:defRPr sz="1900"/>
            </a:lvl2pPr>
            <a:lvl3pPr marL="0" indent="658367">
              <a:spcBef>
                <a:spcPts val="100"/>
              </a:spcBef>
              <a:buClrTx/>
              <a:buSzTx/>
              <a:buFontTx/>
              <a:buNone/>
              <a:defRPr sz="1900"/>
            </a:lvl3pPr>
            <a:lvl4pPr marL="0" indent="923544">
              <a:spcBef>
                <a:spcPts val="100"/>
              </a:spcBef>
              <a:buClrTx/>
              <a:buSzTx/>
              <a:buFontTx/>
              <a:buNone/>
              <a:defRPr sz="1900"/>
            </a:lvl4pPr>
            <a:lvl5pPr marL="0" indent="1115567">
              <a:spcBef>
                <a:spcPts val="100"/>
              </a:spcBef>
              <a:buClrTx/>
              <a:buSzTx/>
              <a:buFontTx/>
              <a:buNone/>
              <a:defRPr sz="1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sz="quarter" idx="13"/>
          </p:nvPr>
        </p:nvSpPr>
        <p:spPr>
          <a:xfrm>
            <a:off x="4663440" y="328278"/>
            <a:ext cx="4023360" cy="640081"/>
          </a:xfrm>
          <a:prstGeom prst="rect">
            <a:avLst/>
          </a:prstGeom>
          <a:solidFill>
            <a:srgbClr val="FFFFFF"/>
          </a:solidFill>
          <a:ln w="10795">
            <a:solidFill>
              <a:srgbClr val="FFFFFF"/>
            </a:solidFill>
            <a:miter lim="800000"/>
          </a:ln>
        </p:spPr>
        <p:txBody>
          <a:bodyPr anchor="ctr"/>
          <a:lstStyle/>
          <a:p>
            <a:pPr marL="0" indent="64007">
              <a:spcBef>
                <a:spcPts val="100"/>
              </a:spcBef>
              <a:buClrTx/>
              <a:buSzTx/>
              <a:buFontTx/>
              <a:buNone/>
              <a:defRPr sz="1900"/>
            </a:pPr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1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1014983" y="0"/>
            <a:ext cx="8129018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7" name="Shape 77"/>
          <p:cNvSpPr/>
          <p:nvPr/>
        </p:nvSpPr>
        <p:spPr>
          <a:xfrm>
            <a:off x="1014983" y="-54"/>
            <a:ext cx="73153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38000" dir="10800000" rotWithShape="0">
              <a:srgbClr val="706B6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216777"/>
            <a:ext cx="3810000" cy="1162051"/>
          </a:xfrm>
          <a:prstGeom prst="rect">
            <a:avLst/>
          </a:prstGeom>
        </p:spPr>
        <p:txBody>
          <a:bodyPr anchor="b"/>
          <a:lstStyle>
            <a:lvl1pPr>
              <a:lnSpc>
                <a:spcPts val="2000"/>
              </a:lnSpc>
              <a:defRPr sz="2200" b="1" cap="all"/>
            </a:lvl1pPr>
          </a:lstStyle>
          <a:p>
            <a: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457200" y="1406964"/>
            <a:ext cx="3810000" cy="698501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0" indent="402336">
              <a:spcBef>
                <a:spcPts val="0"/>
              </a:spcBef>
              <a:buClrTx/>
              <a:buSzTx/>
              <a:buFontTx/>
              <a:buNone/>
              <a:defRPr sz="1400"/>
            </a:lvl2pPr>
            <a:lvl3pPr marL="0" indent="658367">
              <a:spcBef>
                <a:spcPts val="0"/>
              </a:spcBef>
              <a:buClrTx/>
              <a:buSzTx/>
              <a:buFontTx/>
              <a:buNone/>
              <a:defRPr sz="1400"/>
            </a:lvl3pPr>
            <a:lvl4pPr marL="0" indent="923544">
              <a:spcBef>
                <a:spcPts val="0"/>
              </a:spcBef>
              <a:buClrTx/>
              <a:buSzTx/>
              <a:buFontTx/>
              <a:buNone/>
              <a:defRPr sz="1400"/>
            </a:lvl4pPr>
            <a:lvl5pPr marL="0" indent="1115567">
              <a:spcBef>
                <a:spcPts val="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1" cy="1981200"/>
          </a:xfrm>
          <a:prstGeom prst="rect">
            <a:avLst/>
          </a:prstGeom>
        </p:spPr>
        <p:txBody>
          <a:bodyPr anchor="b"/>
          <a:lstStyle>
            <a:lvl1pPr>
              <a:defRPr sz="2100" b="1"/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95" name="Shape 95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/>
          </a:ln>
          <a:effectLst>
            <a:outerShdw blurRad="50800" dist="185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 marL="283463" indent="-283463">
              <a:lnSpc>
                <a:spcPts val="3000"/>
              </a:lnSpc>
              <a:spcBef>
                <a:spcPts val="600"/>
              </a:spcBef>
              <a:defRPr sz="3200"/>
            </a:pPr>
            <a:endParaRPr dirty="0"/>
          </a:p>
        </p:txBody>
      </p:sp>
      <p:sp>
        <p:nvSpPr>
          <p:cNvPr id="96" name="Shape 96"/>
          <p:cNvSpPr>
            <a:spLocks noGrp="1"/>
          </p:cNvSpPr>
          <p:nvPr>
            <p:ph type="pic" sz="half" idx="13"/>
          </p:nvPr>
        </p:nvSpPr>
        <p:spPr>
          <a:xfrm>
            <a:off x="838200" y="1143003"/>
            <a:ext cx="4419600" cy="351453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97" name="Shape 97"/>
          <p:cNvSpPr/>
          <p:nvPr/>
        </p:nvSpPr>
        <p:spPr>
          <a:xfrm rot="19468671">
            <a:off x="396725" y="954340"/>
            <a:ext cx="685801" cy="204311"/>
          </a:xfrm>
          <a:prstGeom prst="rect">
            <a:avLst/>
          </a:prstGeom>
          <a:solidFill>
            <a:srgbClr val="FBFBFB">
              <a:alpha val="45098"/>
            </a:srgbClr>
          </a:solidFill>
          <a:ln w="6350" cap="rnd">
            <a:solidFill>
              <a:srgbClr val="FFFFFF"/>
            </a:solidFill>
          </a:ln>
          <a:effectLst>
            <a:outerShdw blurRad="25400" dist="25400" dir="3300000" rotWithShape="0">
              <a:srgbClr val="EAD9B1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8" name="Shape 98"/>
          <p:cNvSpPr/>
          <p:nvPr/>
        </p:nvSpPr>
        <p:spPr>
          <a:xfrm rot="2103354" flipH="1">
            <a:off x="5003667" y="936786"/>
            <a:ext cx="649225" cy="204311"/>
          </a:xfrm>
          <a:prstGeom prst="rect">
            <a:avLst/>
          </a:prstGeom>
          <a:solidFill>
            <a:srgbClr val="FBFBFB">
              <a:alpha val="45098"/>
            </a:srgbClr>
          </a:solidFill>
          <a:ln w="6350" cap="rnd">
            <a:solidFill>
              <a:srgbClr val="FFFFFF"/>
            </a:solidFill>
          </a:ln>
          <a:effectLst>
            <a:outerShdw blurRad="25400" dist="25400" dir="3300000" rotWithShape="0">
              <a:srgbClr val="E7DEC9">
                <a:alpha val="2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600"/>
              </a:lnSpc>
              <a:spcBef>
                <a:spcPts val="0"/>
              </a:spcBef>
              <a:buClrTx/>
              <a:buSzTx/>
              <a:buFontTx/>
              <a:buNone/>
              <a:defRPr sz="1400">
                <a:solidFill>
                  <a:srgbClr val="777777"/>
                </a:solidFill>
              </a:defRPr>
            </a:lvl1pPr>
            <a:lvl2pPr marL="679704" indent="-277368">
              <a:lnSpc>
                <a:spcPts val="1600"/>
              </a:lnSpc>
              <a:spcBef>
                <a:spcPts val="0"/>
              </a:spcBef>
              <a:buClrTx/>
              <a:buFontTx/>
              <a:defRPr sz="1400">
                <a:solidFill>
                  <a:srgbClr val="777777"/>
                </a:solidFill>
              </a:defRPr>
            </a:lvl2pPr>
            <a:lvl3pPr marL="978407" indent="-320039">
              <a:lnSpc>
                <a:spcPts val="1600"/>
              </a:lnSpc>
              <a:spcBef>
                <a:spcPts val="0"/>
              </a:spcBef>
              <a:buClrTx/>
              <a:buFontTx/>
              <a:defRPr sz="1400">
                <a:solidFill>
                  <a:srgbClr val="777777"/>
                </a:solidFill>
              </a:defRPr>
            </a:lvl3pPr>
            <a:lvl4pPr marL="1193800" indent="-270255">
              <a:lnSpc>
                <a:spcPts val="1600"/>
              </a:lnSpc>
              <a:spcBef>
                <a:spcPts val="0"/>
              </a:spcBef>
              <a:buClrTx/>
              <a:buFontTx/>
              <a:defRPr sz="1400">
                <a:solidFill>
                  <a:srgbClr val="777777"/>
                </a:solidFill>
              </a:defRPr>
            </a:lvl4pPr>
            <a:lvl5pPr marL="1400047" indent="-284480">
              <a:lnSpc>
                <a:spcPts val="1600"/>
              </a:lnSpc>
              <a:spcBef>
                <a:spcPts val="0"/>
              </a:spcBef>
              <a:buClrTx/>
              <a:buFontTx/>
              <a:defRPr sz="1400">
                <a:solidFill>
                  <a:srgbClr val="77777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515" y="3522"/>
            <a:ext cx="819445" cy="819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3000"/>
            </a:srgbClr>
          </a:solidFill>
          <a:ln w="3175" cap="rnd">
            <a:solidFill>
              <a:srgbClr val="D1C29E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" name="Shape 3"/>
          <p:cNvSpPr/>
          <p:nvPr/>
        </p:nvSpPr>
        <p:spPr>
          <a:xfrm>
            <a:off x="168815" y="21101"/>
            <a:ext cx="1702194" cy="1702194"/>
          </a:xfrm>
          <a:prstGeom prst="ellipse">
            <a:avLst/>
          </a:prstGeom>
          <a:ln w="27305" cap="rnd">
            <a:solidFill>
              <a:srgbClr val="FFF5DE"/>
            </a:solidFill>
          </a:ln>
          <a:effectLst>
            <a:outerShdw blurRad="25400" dist="25400" dir="5400000" rotWithShape="0">
              <a:srgbClr val="AEA48D">
                <a:alpha val="8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hape 4"/>
          <p:cNvSpPr/>
          <p:nvPr/>
        </p:nvSpPr>
        <p:spPr>
          <a:xfrm rot="2315674">
            <a:off x="182880" y="1055077"/>
            <a:ext cx="1125719" cy="110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503" y="10800"/>
                </a:moveTo>
                <a:cubicBezTo>
                  <a:pt x="2503" y="15353"/>
                  <a:pt x="6218" y="19044"/>
                  <a:pt x="10800" y="19044"/>
                </a:cubicBezTo>
                <a:cubicBezTo>
                  <a:pt x="15382" y="19044"/>
                  <a:pt x="19096" y="15353"/>
                  <a:pt x="19096" y="10800"/>
                </a:cubicBezTo>
                <a:cubicBezTo>
                  <a:pt x="19096" y="6247"/>
                  <a:pt x="15382" y="2556"/>
                  <a:pt x="10800" y="2556"/>
                </a:cubicBezTo>
                <a:cubicBezTo>
                  <a:pt x="6218" y="2556"/>
                  <a:pt x="2503" y="6247"/>
                  <a:pt x="2503" y="10800"/>
                </a:cubicBezTo>
                <a:close/>
              </a:path>
            </a:pathLst>
          </a:custGeom>
          <a:gradFill>
            <a:gsLst>
              <a:gs pos="0">
                <a:srgbClr val="FFFCF6">
                  <a:alpha val="70000"/>
                </a:srgbClr>
              </a:gs>
              <a:gs pos="70000">
                <a:srgbClr val="FFFEFB">
                  <a:alpha val="55000"/>
                </a:srgbClr>
              </a:gs>
              <a:gs pos="100000">
                <a:srgbClr val="EED18D">
                  <a:alpha val="60000"/>
                </a:srgbClr>
              </a:gs>
            </a:gsLst>
            <a:path path="circle">
              <a:fillToRect l="37721" t="-19636" r="62278" b="119636"/>
            </a:path>
          </a:gradFill>
          <a:ln w="7350" cap="rnd">
            <a:solidFill>
              <a:srgbClr val="C5B691"/>
            </a:solidFill>
          </a:ln>
          <a:effectLst>
            <a:outerShdw blurRad="12700" dist="15000" dir="4500000" rotWithShape="0">
              <a:srgbClr val="565041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Shape 5"/>
          <p:cNvSpPr/>
          <p:nvPr/>
        </p:nvSpPr>
        <p:spPr>
          <a:xfrm>
            <a:off x="1012872" y="-54"/>
            <a:ext cx="8131128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" name="Shape 6"/>
          <p:cNvSpPr/>
          <p:nvPr/>
        </p:nvSpPr>
        <p:spPr>
          <a:xfrm>
            <a:off x="1014983" y="-54"/>
            <a:ext cx="73153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38000" dir="10800000" rotWithShape="0">
              <a:srgbClr val="706B6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1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705420" y="6512560"/>
            <a:ext cx="27365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ctr">
              <a:defRPr sz="1200">
                <a:solidFill>
                  <a:srgbClr val="B4A6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572314"/>
          </a:solidFill>
          <a:effectLst>
            <a:outerShdw blurRad="50800" dist="300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9pPr>
    </p:titleStyle>
    <p:bodyStyle>
      <a:lvl1pPr marL="365759" marR="0" indent="-28346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1pPr>
      <a:lvl2pPr marL="674043" marR="0" indent="-2717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◦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2pPr>
      <a:lvl3pPr marL="963167" marR="0" indent="-3048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3pPr>
      <a:lvl4pPr marL="1201521" marR="0" indent="-27797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4pPr>
      <a:lvl5pPr marL="1408175" marR="0" indent="-2926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5pPr>
      <a:lvl6pPr marL="1618488" marR="0" indent="-2926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6pPr>
      <a:lvl7pPr marL="1828800" marR="0" indent="-2926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7pPr>
      <a:lvl8pPr marL="2029967" marR="0" indent="-2926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8pPr>
      <a:lvl9pPr marL="2240279" marR="0" indent="-2926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xfrm>
            <a:off x="1134984" y="2389216"/>
            <a:ext cx="7772401" cy="256378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31520">
              <a:defRPr sz="3040">
                <a:effectLst>
                  <a:outerShdw blurRad="40640" dist="24000" dir="5400000" rotWithShape="0">
                    <a:srgbClr val="000000">
                      <a:alpha val="30000"/>
                    </a:srgbClr>
                  </a:outerShdw>
                </a:effectLst>
              </a:defRPr>
            </a:pPr>
            <a:r>
              <a:rPr lang="en-US" sz="5400" dirty="0" smtClean="0"/>
              <a:t>Summer </a:t>
            </a:r>
            <a:r>
              <a:rPr sz="5400" dirty="0" smtClean="0"/>
              <a:t>Neighborhood </a:t>
            </a:r>
            <a:r>
              <a:rPr sz="5400" dirty="0"/>
              <a:t/>
            </a:r>
            <a:br>
              <a:rPr sz="5400" dirty="0"/>
            </a:br>
            <a:r>
              <a:rPr sz="5400" dirty="0"/>
              <a:t>Meeting</a:t>
            </a:r>
            <a:br>
              <a:rPr sz="5400" dirty="0"/>
            </a:br>
            <a:r>
              <a:rPr lang="en-US" sz="5400" dirty="0" smtClean="0"/>
              <a:t>June 28</a:t>
            </a:r>
            <a:r>
              <a:rPr sz="5400" dirty="0" smtClean="0"/>
              <a:t>, 201</a:t>
            </a:r>
            <a:r>
              <a:rPr lang="en-US" sz="5400" dirty="0"/>
              <a:t>7</a:t>
            </a:r>
            <a:endParaRPr sz="5400" dirty="0"/>
          </a:p>
        </p:txBody>
      </p:sp>
      <p:pic>
        <p:nvPicPr>
          <p:cNvPr id="128" name="image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984" y="190508"/>
            <a:ext cx="5943601" cy="1371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Events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1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THANK YOU to all who assisted and attended the Easter Egg Hunt</a:t>
            </a:r>
          </a:p>
          <a:p>
            <a:pPr lvl="1"/>
            <a:r>
              <a:rPr lang="en-US" dirty="0" smtClean="0"/>
              <a:t>Over 175 children attended this with over 300 total people </a:t>
            </a:r>
          </a:p>
          <a:p>
            <a:pPr lvl="2"/>
            <a:r>
              <a:rPr lang="en-US" dirty="0" smtClean="0"/>
              <a:t>Each year this event gets bigger </a:t>
            </a:r>
          </a:p>
          <a:p>
            <a:pPr lvl="2"/>
            <a:r>
              <a:rPr lang="en-US" dirty="0" smtClean="0"/>
              <a:t>New in 2016 we added food, gift baskets, and more Easter eggs to support the additional children.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4648200"/>
            <a:ext cx="3196384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060" y="4674704"/>
            <a:ext cx="4652752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090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Events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of July Parade and fire hydrant party</a:t>
            </a:r>
          </a:p>
          <a:p>
            <a:endParaRPr lang="en-US" dirty="0"/>
          </a:p>
          <a:p>
            <a:r>
              <a:rPr lang="en-US" dirty="0" smtClean="0"/>
              <a:t>Fall Festival – Date to be determined in October</a:t>
            </a:r>
          </a:p>
          <a:p>
            <a:endParaRPr lang="en-US" dirty="0"/>
          </a:p>
          <a:p>
            <a:r>
              <a:rPr lang="en-US" dirty="0" smtClean="0"/>
              <a:t>NEEDED volunteers to assist in the planning and execution of these events.  The committee needs additional help to ensure the success of these events. </a:t>
            </a:r>
          </a:p>
        </p:txBody>
      </p:sp>
    </p:spTree>
    <p:extLst>
      <p:ext uri="{BB962C8B-B14F-4D97-AF65-F5344CB8AC3E}">
        <p14:creationId xmlns:p14="http://schemas.microsoft.com/office/powerpoint/2010/main" val="22893931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 Monuments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PCHOA is moving forward with the erection of one entrance monument in 2016</a:t>
            </a:r>
          </a:p>
          <a:p>
            <a:pPr lvl="2"/>
            <a:r>
              <a:rPr lang="en-US" dirty="0" smtClean="0"/>
              <a:t>Completion will happen in two phases</a:t>
            </a:r>
          </a:p>
          <a:p>
            <a:pPr lvl="4"/>
            <a:r>
              <a:rPr lang="en-US" dirty="0" smtClean="0"/>
              <a:t>Phase 1 – construction</a:t>
            </a:r>
          </a:p>
          <a:p>
            <a:pPr lvl="4"/>
            <a:r>
              <a:rPr lang="en-US" dirty="0" smtClean="0"/>
              <a:t>Phase 2 – landscaping </a:t>
            </a:r>
          </a:p>
          <a:p>
            <a:r>
              <a:rPr lang="en-US" dirty="0" smtClean="0"/>
              <a:t>PCHOA is working with the Developer to cost share some of the expenses of both phases</a:t>
            </a:r>
          </a:p>
          <a:p>
            <a:r>
              <a:rPr lang="en-US" dirty="0" smtClean="0"/>
              <a:t>Resources used to fund this project come form dues collected and carryover from previous years budgets earmarked for improvements and special projects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89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 Monuments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Status Update</a:t>
            </a:r>
          </a:p>
          <a:p>
            <a:pPr lvl="1"/>
            <a:r>
              <a:rPr lang="en-US" dirty="0" smtClean="0"/>
              <a:t>Working with engineering firm on surveying and permitting </a:t>
            </a:r>
          </a:p>
          <a:p>
            <a:pPr lvl="3"/>
            <a:r>
              <a:rPr lang="en-US" dirty="0" smtClean="0"/>
              <a:t>Surveying 3 entrances for future development </a:t>
            </a:r>
          </a:p>
          <a:p>
            <a:r>
              <a:rPr lang="en-US" dirty="0" smtClean="0"/>
              <a:t>Cleveland and State will be the location of the first entrance monument</a:t>
            </a:r>
          </a:p>
          <a:p>
            <a:pPr lvl="2"/>
            <a:r>
              <a:rPr lang="en-US" dirty="0" smtClean="0"/>
              <a:t>Other entrances that we are surveying for future development are 156</a:t>
            </a:r>
            <a:r>
              <a:rPr lang="en-US" baseline="30000" dirty="0" smtClean="0"/>
              <a:t>th</a:t>
            </a:r>
            <a:r>
              <a:rPr lang="en-US" dirty="0" smtClean="0"/>
              <a:t> &amp; Reynolds and 156</a:t>
            </a:r>
            <a:r>
              <a:rPr lang="en-US" baseline="30000" dirty="0" smtClean="0"/>
              <a:t>th</a:t>
            </a:r>
            <a:r>
              <a:rPr lang="en-US" dirty="0" smtClean="0"/>
              <a:t> and Potter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9698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Dues Structure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7714489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During the fall meeting we discussed a </a:t>
            </a:r>
            <a:r>
              <a:rPr lang="en-US" dirty="0" smtClean="0"/>
              <a:t>5 year dues structure rate increase </a:t>
            </a:r>
          </a:p>
          <a:p>
            <a:pPr lvl="2"/>
            <a:r>
              <a:rPr lang="en-US" dirty="0" smtClean="0"/>
              <a:t>Purpose - ensure PC is self-sufficient once </a:t>
            </a:r>
            <a:r>
              <a:rPr lang="en-US" dirty="0"/>
              <a:t>the SID is </a:t>
            </a:r>
            <a:r>
              <a:rPr lang="en-US" dirty="0" smtClean="0"/>
              <a:t>dissolved and can maintain all items </a:t>
            </a:r>
            <a:r>
              <a:rPr lang="en-US" dirty="0"/>
              <a:t>they currently </a:t>
            </a:r>
            <a:r>
              <a:rPr lang="en-US" dirty="0" smtClean="0"/>
              <a:t>cover</a:t>
            </a:r>
          </a:p>
          <a:p>
            <a:pPr lvl="2"/>
            <a:r>
              <a:rPr lang="en-US" dirty="0" smtClean="0"/>
              <a:t>Per the covenants, the association can only increase dues by 25% annually and it must be voted on by the membership </a:t>
            </a:r>
          </a:p>
          <a:p>
            <a:r>
              <a:rPr lang="en-US" dirty="0" smtClean="0"/>
              <a:t>During the Annual meeting in November PCHOA Board will present its proposal for this 5 year dues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29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Dues structure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 smtClean="0"/>
              <a:t>- $75</a:t>
            </a:r>
          </a:p>
          <a:p>
            <a:r>
              <a:rPr lang="en-US" dirty="0" smtClean="0"/>
              <a:t>2019 </a:t>
            </a:r>
            <a:r>
              <a:rPr lang="en-US" dirty="0" smtClean="0"/>
              <a:t>- $93.75</a:t>
            </a:r>
          </a:p>
          <a:p>
            <a:r>
              <a:rPr lang="en-US" dirty="0" smtClean="0"/>
              <a:t>2020 </a:t>
            </a:r>
            <a:r>
              <a:rPr lang="en-US" dirty="0" smtClean="0"/>
              <a:t>- $117.19</a:t>
            </a:r>
          </a:p>
          <a:p>
            <a:r>
              <a:rPr lang="en-US" dirty="0" smtClean="0"/>
              <a:t>2021 </a:t>
            </a:r>
            <a:r>
              <a:rPr lang="en-US" dirty="0" smtClean="0"/>
              <a:t>- $146.48</a:t>
            </a:r>
          </a:p>
          <a:p>
            <a:r>
              <a:rPr lang="en-US" dirty="0" smtClean="0"/>
              <a:t>2022 </a:t>
            </a:r>
            <a:r>
              <a:rPr lang="en-US" dirty="0" smtClean="0"/>
              <a:t>- $183.10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368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685800"/>
            <a:ext cx="7022591" cy="525780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en-US" sz="6000" dirty="0" smtClean="0"/>
          </a:p>
          <a:p>
            <a:pPr marL="82296" indent="0" algn="ctr">
              <a:buNone/>
            </a:pPr>
            <a:r>
              <a:rPr lang="en-US" sz="9600" dirty="0" smtClean="0"/>
              <a:t>THANK YOU!!!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029671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Agenda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1435607" y="1447800"/>
            <a:ext cx="7498082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Developer, SID, HOA</a:t>
            </a:r>
          </a:p>
          <a:p>
            <a:r>
              <a:rPr lang="en-US" dirty="0" smtClean="0"/>
              <a:t>Projects</a:t>
            </a:r>
            <a:endParaRPr lang="en-US" dirty="0"/>
          </a:p>
          <a:p>
            <a:r>
              <a:rPr lang="en-US" dirty="0" smtClean="0"/>
              <a:t>Covenants</a:t>
            </a:r>
          </a:p>
          <a:p>
            <a:r>
              <a:rPr lang="en-US" dirty="0" smtClean="0"/>
              <a:t>Events </a:t>
            </a:r>
            <a:endParaRPr lang="en-US" dirty="0" smtClean="0"/>
          </a:p>
          <a:p>
            <a:r>
              <a:rPr lang="en-US" dirty="0" smtClean="0"/>
              <a:t>Street Repairs</a:t>
            </a:r>
          </a:p>
          <a:p>
            <a:r>
              <a:rPr lang="en-US" dirty="0" smtClean="0"/>
              <a:t>Dues </a:t>
            </a:r>
            <a:r>
              <a:rPr lang="en-US" dirty="0"/>
              <a:t>Structure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Projects (What do we want)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 aka “Declarant”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Original </a:t>
            </a:r>
            <a:r>
              <a:rPr lang="en-US" dirty="0" smtClean="0"/>
              <a:t>developer filed bankruptcy</a:t>
            </a:r>
          </a:p>
          <a:p>
            <a:pPr lvl="1"/>
            <a:r>
              <a:rPr lang="en-US" dirty="0" smtClean="0"/>
              <a:t>Debt taken on </a:t>
            </a:r>
            <a:r>
              <a:rPr lang="en-US" dirty="0" smtClean="0"/>
              <a:t>by the “Declarant” </a:t>
            </a:r>
            <a:r>
              <a:rPr lang="en-US" dirty="0" smtClean="0"/>
              <a:t>State Street Investments – CBS </a:t>
            </a:r>
            <a:r>
              <a:rPr lang="en-US" dirty="0" smtClean="0"/>
              <a:t>Homes </a:t>
            </a:r>
            <a:endParaRPr lang="en-US" dirty="0" smtClean="0"/>
          </a:p>
          <a:p>
            <a:pPr lvl="1"/>
            <a:r>
              <a:rPr lang="en-US" dirty="0" smtClean="0"/>
              <a:t>Duties </a:t>
            </a:r>
          </a:p>
          <a:p>
            <a:pPr lvl="2"/>
            <a:r>
              <a:rPr lang="en-US" dirty="0" smtClean="0"/>
              <a:t>Manage the sale of lots</a:t>
            </a:r>
          </a:p>
          <a:p>
            <a:pPr lvl="2"/>
            <a:r>
              <a:rPr lang="en-US" dirty="0" smtClean="0"/>
              <a:t>Manage the upkeep of vacant unsold </a:t>
            </a:r>
            <a:r>
              <a:rPr lang="en-US" dirty="0" smtClean="0"/>
              <a:t>lots</a:t>
            </a:r>
            <a:endParaRPr lang="en-US" dirty="0" smtClean="0"/>
          </a:p>
          <a:p>
            <a:pPr lvl="2"/>
            <a:r>
              <a:rPr lang="en-US" dirty="0" smtClean="0"/>
              <a:t>Develop and enforce covenants  </a:t>
            </a:r>
          </a:p>
          <a:p>
            <a:pPr lvl="1"/>
            <a:r>
              <a:rPr lang="en-US" dirty="0" smtClean="0"/>
              <a:t>Entrance markers and beautification should have been done by original developer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006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Sanitary Improvement District (SID) 473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7714489" cy="48006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Board </a:t>
            </a:r>
            <a:r>
              <a:rPr lang="en-US" dirty="0" smtClean="0"/>
              <a:t>made up of 5 individuals</a:t>
            </a:r>
          </a:p>
          <a:p>
            <a:pPr lvl="2"/>
            <a:r>
              <a:rPr lang="en-US" dirty="0" smtClean="0"/>
              <a:t>3 of those are PC residents </a:t>
            </a:r>
          </a:p>
          <a:p>
            <a:pPr marL="365759" lvl="1" indent="-283463">
              <a:buSzPct val="80000"/>
              <a:buFont typeface="Wingdings 2"/>
              <a:buChar char="●"/>
            </a:pPr>
            <a:r>
              <a:rPr lang="en-US" dirty="0"/>
              <a:t>Resident property taxes go the support the repayment of the debt owed to the city for the tax bonds and debt of SID </a:t>
            </a:r>
            <a:endParaRPr lang="en-US" dirty="0" smtClean="0"/>
          </a:p>
          <a:p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Finance the installation and maintenance of roads, sewers, public greenspace through taxes and bonds </a:t>
            </a:r>
          </a:p>
          <a:p>
            <a:pPr lvl="1"/>
            <a:r>
              <a:rPr lang="en-US" dirty="0" smtClean="0"/>
              <a:t>Manage the maintenance and upkeep of all public areas of PC</a:t>
            </a:r>
          </a:p>
          <a:p>
            <a:pPr lvl="2"/>
            <a:r>
              <a:rPr lang="en-US" dirty="0" smtClean="0"/>
              <a:t>Currently there are two contracts to support these efforts</a:t>
            </a:r>
          </a:p>
          <a:p>
            <a:pPr lvl="3"/>
            <a:r>
              <a:rPr lang="en-US" dirty="0" smtClean="0"/>
              <a:t>Mowing – exclusive responsibility but shared with another subdivision </a:t>
            </a:r>
          </a:p>
          <a:p>
            <a:pPr lvl="3"/>
            <a:r>
              <a:rPr lang="en-US" dirty="0" smtClean="0"/>
              <a:t>Upkeep/Maintenance – roundabouts, islands, fertilization, aerations, spraying, etc. </a:t>
            </a:r>
          </a:p>
        </p:txBody>
      </p:sp>
    </p:spTree>
    <p:extLst>
      <p:ext uri="{BB962C8B-B14F-4D97-AF65-F5344CB8AC3E}">
        <p14:creationId xmlns:p14="http://schemas.microsoft.com/office/powerpoint/2010/main" val="27856673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PCHOA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Homeowners </a:t>
            </a:r>
            <a:r>
              <a:rPr lang="en-US" dirty="0" smtClean="0"/>
              <a:t>Association 7 members </a:t>
            </a:r>
            <a:endParaRPr lang="en-US" dirty="0" smtClean="0"/>
          </a:p>
          <a:p>
            <a:pPr lvl="1"/>
            <a:r>
              <a:rPr lang="en-US" dirty="0" smtClean="0"/>
              <a:t>Duties</a:t>
            </a:r>
          </a:p>
          <a:p>
            <a:pPr lvl="2"/>
            <a:r>
              <a:rPr lang="en-US" dirty="0" smtClean="0"/>
              <a:t>Serve the betterment of the entire community</a:t>
            </a:r>
          </a:p>
          <a:p>
            <a:pPr lvl="2"/>
            <a:r>
              <a:rPr lang="en-US" dirty="0" smtClean="0"/>
              <a:t>Act as a voice for the neighborhood to developer and SID</a:t>
            </a:r>
          </a:p>
          <a:p>
            <a:pPr lvl="2"/>
            <a:r>
              <a:rPr lang="en-US" dirty="0" smtClean="0"/>
              <a:t>Assist Declarant with review </a:t>
            </a:r>
            <a:r>
              <a:rPr lang="en-US" dirty="0" smtClean="0"/>
              <a:t>and </a:t>
            </a:r>
            <a:r>
              <a:rPr lang="en-US" dirty="0" smtClean="0"/>
              <a:t>approval of </a:t>
            </a:r>
            <a:r>
              <a:rPr lang="en-US" dirty="0" smtClean="0"/>
              <a:t>plans for lot improvements that fall in line with the covenants</a:t>
            </a:r>
          </a:p>
          <a:p>
            <a:pPr lvl="2"/>
            <a:r>
              <a:rPr lang="en-US" dirty="0" smtClean="0"/>
              <a:t>Collect dues that support the over all mission of the association </a:t>
            </a:r>
          </a:p>
        </p:txBody>
      </p:sp>
    </p:spTree>
    <p:extLst>
      <p:ext uri="{BB962C8B-B14F-4D97-AF65-F5344CB8AC3E}">
        <p14:creationId xmlns:p14="http://schemas.microsoft.com/office/powerpoint/2010/main" val="40179956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of prioritizing what we want</a:t>
            </a:r>
          </a:p>
          <a:p>
            <a:pPr lvl="1"/>
            <a:r>
              <a:rPr lang="en-US" sz="2800" dirty="0" smtClean="0"/>
              <a:t>Entrance Signs; HWS Cleveland complete</a:t>
            </a:r>
          </a:p>
          <a:p>
            <a:pPr lvl="2"/>
            <a:r>
              <a:rPr lang="en-US" dirty="0" smtClean="0"/>
              <a:t>Other </a:t>
            </a:r>
            <a:r>
              <a:rPr lang="en-US" dirty="0"/>
              <a:t>entrances that we are surveying for future development are 156</a:t>
            </a:r>
            <a:r>
              <a:rPr lang="en-US" baseline="30000" dirty="0"/>
              <a:t>th</a:t>
            </a:r>
            <a:r>
              <a:rPr lang="en-US" dirty="0"/>
              <a:t> &amp; Reynolds and 156</a:t>
            </a:r>
            <a:r>
              <a:rPr lang="en-US" baseline="30000" dirty="0"/>
              <a:t>th</a:t>
            </a:r>
            <a:r>
              <a:rPr lang="en-US" dirty="0"/>
              <a:t> and Potter </a:t>
            </a:r>
            <a:endParaRPr lang="en-US" dirty="0" smtClean="0"/>
          </a:p>
          <a:p>
            <a:pPr lvl="2"/>
            <a:r>
              <a:rPr lang="en-US" dirty="0" smtClean="0"/>
              <a:t>Other requests?  What do we want and can we actually do it?</a:t>
            </a:r>
            <a:endParaRPr lang="en-US" dirty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511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 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Neighborhood safety</a:t>
            </a:r>
          </a:p>
          <a:p>
            <a:pPr lvl="1"/>
            <a:r>
              <a:rPr lang="en-US" dirty="0" smtClean="0"/>
              <a:t>Speed study to determine the need for speed monitoring or traffic calming devices</a:t>
            </a:r>
          </a:p>
          <a:p>
            <a:pPr lvl="3"/>
            <a:r>
              <a:rPr lang="en-US" dirty="0" smtClean="0"/>
              <a:t>Locations have been assessed by HOA and a request for county monitoring will go to SID and developer in the coming weeks</a:t>
            </a:r>
          </a:p>
          <a:p>
            <a:pPr lvl="1"/>
            <a:r>
              <a:rPr lang="en-US" dirty="0" smtClean="0"/>
              <a:t>Neighborhood Watch Program</a:t>
            </a:r>
          </a:p>
          <a:p>
            <a:pPr lvl="3"/>
            <a:r>
              <a:rPr lang="en-US" dirty="0" smtClean="0"/>
              <a:t>Currently attempting to reach out the Douglas County Sherriff's office for assistance in evaluating the details that go into such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39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 Enforcement 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most cases PCHOA is not aware of specific violations until a neighbor brings them to light.  Please continue to bring them to our attention </a:t>
            </a:r>
          </a:p>
          <a:p>
            <a:r>
              <a:rPr lang="en-US" dirty="0" smtClean="0"/>
              <a:t>What happens after a violation is received by HOA</a:t>
            </a:r>
          </a:p>
          <a:p>
            <a:pPr lvl="1"/>
            <a:r>
              <a:rPr lang="en-US" dirty="0" smtClean="0"/>
              <a:t>Confirm violation</a:t>
            </a:r>
          </a:p>
          <a:p>
            <a:pPr lvl="1"/>
            <a:r>
              <a:rPr lang="en-US" dirty="0" smtClean="0"/>
              <a:t>Send letter to neighbor outlining the violation and request it be fixed </a:t>
            </a:r>
          </a:p>
          <a:p>
            <a:pPr lvl="1"/>
            <a:r>
              <a:rPr lang="en-US" dirty="0" smtClean="0"/>
              <a:t>If need be we escalate the violation to the developer for resolution </a:t>
            </a:r>
          </a:p>
          <a:p>
            <a:r>
              <a:rPr lang="en-US" dirty="0" smtClean="0"/>
              <a:t>PCHOA in 2015 conducted 2 separate evaluations of the neighborhood for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312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Street Repairs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Engineering firm contracted by SID is continually surveying PC to assess the needs of the subdivision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2016 </a:t>
            </a:r>
            <a:r>
              <a:rPr lang="en-US" dirty="0" smtClean="0"/>
              <a:t>SID approved  a major street repair project </a:t>
            </a:r>
          </a:p>
          <a:p>
            <a:r>
              <a:rPr lang="en-US" dirty="0" smtClean="0"/>
              <a:t>Another </a:t>
            </a:r>
            <a:r>
              <a:rPr lang="en-US" dirty="0" smtClean="0"/>
              <a:t>street repair project is </a:t>
            </a:r>
            <a:r>
              <a:rPr lang="en-US" dirty="0" smtClean="0"/>
              <a:t>ongoing, marked with green paint.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areas that need improvement please let PCHOA know and we will elevate these concerns to the developer and engineering firm for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451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Solstice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Solstice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798</Words>
  <Application>Microsoft Macintosh PowerPoint</Application>
  <PresentationFormat>On-screen Show (4:3)</PresentationFormat>
  <Paragraphs>95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Summer Neighborhood  Meeting June 28, 2017</vt:lpstr>
      <vt:lpstr>Agenda</vt:lpstr>
      <vt:lpstr>Developer aka “Declarant”</vt:lpstr>
      <vt:lpstr>Sanitary Improvement District (SID) 473 </vt:lpstr>
      <vt:lpstr>PCHOA </vt:lpstr>
      <vt:lpstr>Projects</vt:lpstr>
      <vt:lpstr>NEW Project Updates</vt:lpstr>
      <vt:lpstr>Covenant Enforcement  </vt:lpstr>
      <vt:lpstr>Street Repairs </vt:lpstr>
      <vt:lpstr>Community Events</vt:lpstr>
      <vt:lpstr>Community Events cont.</vt:lpstr>
      <vt:lpstr>Entrance Monuments </vt:lpstr>
      <vt:lpstr>Entrance Monuments cont.</vt:lpstr>
      <vt:lpstr>Dues Structure </vt:lpstr>
      <vt:lpstr>Dues structure cont.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Neighborhood  Meeting November 5, 2015</dc:title>
  <dc:creator>Bornhorst, Matthew (MD)</dc:creator>
  <cp:lastModifiedBy>Ryan Main</cp:lastModifiedBy>
  <cp:revision>42</cp:revision>
  <dcterms:modified xsi:type="dcterms:W3CDTF">2017-06-22T04:48:51Z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Bornhorst M u414572</vt:lpwstr>
  </property>
  <property fmtid="{D5CDD505-2E9C-101B-9397-08002B2CF9AE}" pid="3" name="Update_Footer">
    <vt:lpwstr>No</vt:lpwstr>
  </property>
  <property fmtid="{D5CDD505-2E9C-101B-9397-08002B2CF9AE}" pid="4" name="Radio_Button">
    <vt:lpwstr>RadioButton2</vt:lpwstr>
  </property>
  <property fmtid="{D5CDD505-2E9C-101B-9397-08002B2CF9AE}" pid="5" name="Information_Classification">
    <vt:lpwstr/>
  </property>
  <property fmtid="{D5CDD505-2E9C-101B-9397-08002B2CF9AE}" pid="6" name="Record_Title_ID">
    <vt:lpwstr>72</vt:lpwstr>
  </property>
  <property fmtid="{D5CDD505-2E9C-101B-9397-08002B2CF9AE}" pid="7" name="Initial_Creation_Date">
    <vt:filetime>2016-05-16T05:59:59Z</vt:filetime>
  </property>
  <property fmtid="{D5CDD505-2E9C-101B-9397-08002B2CF9AE}" pid="8" name="Retention_Period_Start_Date">
    <vt:filetime>2016-05-17T22:43:58Z</vt:filetime>
  </property>
  <property fmtid="{D5CDD505-2E9C-101B-9397-08002B2CF9AE}" pid="9" name="Last_Reviewed_Date">
    <vt:lpwstr/>
  </property>
  <property fmtid="{D5CDD505-2E9C-101B-9397-08002B2CF9AE}" pid="10" name="Retention_Review_Frequency">
    <vt:lpwstr/>
  </property>
</Properties>
</file>